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1" r:id="rId3"/>
    <p:sldId id="258" r:id="rId4"/>
    <p:sldId id="257" r:id="rId5"/>
    <p:sldId id="259" r:id="rId6"/>
    <p:sldId id="260" r:id="rId7"/>
    <p:sldId id="262" r:id="rId8"/>
  </p:sldIdLst>
  <p:sldSz cx="12192000" cy="1625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A46A"/>
    <a:srgbClr val="C2A377"/>
    <a:srgbClr val="E4C49B"/>
    <a:srgbClr val="5D4037"/>
    <a:srgbClr val="0D0B18"/>
    <a:srgbClr val="212121"/>
    <a:srgbClr val="0D47A1"/>
    <a:srgbClr val="F5E8D3"/>
    <a:srgbClr val="71726B"/>
    <a:srgbClr val="8586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36" d="100"/>
          <a:sy n="36" d="100"/>
        </p:scale>
        <p:origin x="1752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660416"/>
            <a:ext cx="10363200" cy="5659496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8538164"/>
            <a:ext cx="9144000" cy="3924769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4162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8026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865481"/>
            <a:ext cx="2628900" cy="1377620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865481"/>
            <a:ext cx="7734300" cy="1377620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6383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1431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052716"/>
            <a:ext cx="10515600" cy="6762043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0878731"/>
            <a:ext cx="10515600" cy="355599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82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5458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4327407"/>
            <a:ext cx="5181600" cy="103142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327407"/>
            <a:ext cx="5181600" cy="103142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1113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65485"/>
            <a:ext cx="10515600" cy="314207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3984979"/>
            <a:ext cx="5157787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937956"/>
            <a:ext cx="5157787" cy="87338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3984979"/>
            <a:ext cx="5183188" cy="195297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937956"/>
            <a:ext cx="5183188" cy="87338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3269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5490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9581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340567"/>
            <a:ext cx="6172200" cy="1155229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425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083733"/>
            <a:ext cx="3932237" cy="3793067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340567"/>
            <a:ext cx="6172200" cy="1155229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76800"/>
            <a:ext cx="3932237" cy="9034875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9751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865485"/>
            <a:ext cx="10515600" cy="3142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327407"/>
            <a:ext cx="10515600" cy="10314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3F4AD8-5459-4FEC-BCB4-A8C3E82F7B59}" type="datetimeFigureOut">
              <a:rPr lang="pt-BR" smtClean="0"/>
              <a:t>11/01/2025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5066908"/>
            <a:ext cx="41148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5066908"/>
            <a:ext cx="2743200" cy="865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093874-12F5-4364-A259-57DD388BA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7178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4C49B"/>
            </a:gs>
            <a:gs pos="27000">
              <a:srgbClr val="C2A377"/>
            </a:gs>
            <a:gs pos="49000">
              <a:srgbClr val="F5E8D3"/>
            </a:gs>
            <a:gs pos="100000">
              <a:srgbClr val="F5E8D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DCF9E55-55C0-BAB3-AE85-9B3734EEA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28930" y="-150604"/>
            <a:ext cx="6499114" cy="7834308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9233FC2-AC3E-A377-16BA-5339656FC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626" y="0"/>
            <a:ext cx="6989242" cy="7464055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026" name="Picture 2" descr="Imagem do Pin de história">
            <a:extLst>
              <a:ext uri="{FF2B5EF4-FFF2-40B4-BE49-F238E27FC236}">
                <a16:creationId xmlns:a16="http://schemas.microsoft.com/office/drawing/2014/main" id="{09EC45C2-E19F-8DBC-E60D-BC702D599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04" y="1"/>
            <a:ext cx="5764736" cy="7683704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 descr="Mulher de calcinha e sutiã&#10;&#10;Descrição gerada automaticamente">
            <a:extLst>
              <a:ext uri="{FF2B5EF4-FFF2-40B4-BE49-F238E27FC236}">
                <a16:creationId xmlns:a16="http://schemas.microsoft.com/office/drawing/2014/main" id="{9A5EB893-66C5-0113-E58E-F0AA744FF0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6825"/>
            <a:ext cx="12145566" cy="9109175"/>
          </a:xfrm>
          <a:prstGeom prst="rect">
            <a:avLst/>
          </a:prstGeom>
          <a:effectLst>
            <a:softEdge rad="431800"/>
          </a:effectLst>
        </p:spPr>
      </p:pic>
      <p:sp>
        <p:nvSpPr>
          <p:cNvPr id="13" name="Título 6">
            <a:extLst>
              <a:ext uri="{FF2B5EF4-FFF2-40B4-BE49-F238E27FC236}">
                <a16:creationId xmlns:a16="http://schemas.microsoft.com/office/drawing/2014/main" id="{3CC1B32A-049F-0AF0-A037-E50F58A6CBB7}"/>
              </a:ext>
            </a:extLst>
          </p:cNvPr>
          <p:cNvSpPr txBox="1">
            <a:spLocks/>
          </p:cNvSpPr>
          <p:nvPr/>
        </p:nvSpPr>
        <p:spPr>
          <a:xfrm>
            <a:off x="3916325" y="8306781"/>
            <a:ext cx="4312915" cy="45803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121917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b="1" dirty="0">
                <a:ln w="47625" cap="rnd" cmpd="tri">
                  <a:solidFill>
                    <a:srgbClr val="5D4037">
                      <a:alpha val="63000"/>
                    </a:srgbClr>
                  </a:solidFill>
                  <a:prstDash val="solid"/>
                </a:ln>
                <a:effectLst>
                  <a:glow rad="431800">
                    <a:schemeClr val="bg1">
                      <a:alpha val="33000"/>
                    </a:schemeClr>
                  </a:glow>
                  <a:outerShdw blurRad="50800" dist="63500" dir="5400000" algn="ctr" rotWithShape="0">
                    <a:srgbClr val="5D4037">
                      <a:alpha val="43000"/>
                    </a:srgbClr>
                  </a:outerShdw>
                </a:effectLst>
                <a:latin typeface="Papyrus" panose="03070502060502030205" pitchFamily="66" charset="0"/>
              </a:rPr>
              <a:t>KAREN GIOVANNA</a:t>
            </a:r>
          </a:p>
        </p:txBody>
      </p:sp>
      <p:sp>
        <p:nvSpPr>
          <p:cNvPr id="17" name="Título 6">
            <a:extLst>
              <a:ext uri="{FF2B5EF4-FFF2-40B4-BE49-F238E27FC236}">
                <a16:creationId xmlns:a16="http://schemas.microsoft.com/office/drawing/2014/main" id="{CFADE03E-FD81-321A-1F49-47EAC719C691}"/>
              </a:ext>
            </a:extLst>
          </p:cNvPr>
          <p:cNvSpPr txBox="1">
            <a:spLocks/>
          </p:cNvSpPr>
          <p:nvPr/>
        </p:nvSpPr>
        <p:spPr>
          <a:xfrm>
            <a:off x="-1" y="5540219"/>
            <a:ext cx="12192001" cy="384767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121917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000" b="1" dirty="0">
                <a:ln w="47625" cap="rnd" cmpd="tri">
                  <a:solidFill>
                    <a:schemeClr val="bg1">
                      <a:alpha val="63000"/>
                    </a:schemeClr>
                  </a:solidFill>
                  <a:prstDash val="solid"/>
                </a:ln>
                <a:solidFill>
                  <a:srgbClr val="5D4037"/>
                </a:solidFill>
                <a:effectLst>
                  <a:glow rad="431800">
                    <a:schemeClr val="bg1">
                      <a:alpha val="33000"/>
                    </a:schemeClr>
                  </a:glow>
                  <a:outerShdw blurRad="50800" dist="63500" dir="5400000" algn="ctr" rotWithShape="0">
                    <a:srgbClr val="5D4037">
                      <a:alpha val="43000"/>
                    </a:srgbClr>
                  </a:outerShdw>
                </a:effectLst>
                <a:latin typeface="Papyrus" panose="03070502060502030205" pitchFamily="66" charset="0"/>
              </a:rPr>
              <a:t>O Caminho das Pirâmides: Conquista e Metamorfose 2025</a:t>
            </a:r>
          </a:p>
        </p:txBody>
      </p:sp>
      <p:sp>
        <p:nvSpPr>
          <p:cNvPr id="18" name="Título 6">
            <a:extLst>
              <a:ext uri="{FF2B5EF4-FFF2-40B4-BE49-F238E27FC236}">
                <a16:creationId xmlns:a16="http://schemas.microsoft.com/office/drawing/2014/main" id="{F97C1C7E-F234-8528-6059-492185693802}"/>
              </a:ext>
            </a:extLst>
          </p:cNvPr>
          <p:cNvSpPr txBox="1">
            <a:spLocks/>
          </p:cNvSpPr>
          <p:nvPr/>
        </p:nvSpPr>
        <p:spPr>
          <a:xfrm>
            <a:off x="-46435" y="5498687"/>
            <a:ext cx="12192001" cy="384767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121917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000" b="1" dirty="0">
                <a:ln w="47625" cap="rnd" cmpd="tri">
                  <a:solidFill>
                    <a:schemeClr val="bg1">
                      <a:alpha val="63000"/>
                    </a:schemeClr>
                  </a:solidFill>
                  <a:prstDash val="solid"/>
                </a:ln>
                <a:solidFill>
                  <a:srgbClr val="5D4037"/>
                </a:solidFill>
                <a:effectLst>
                  <a:glow rad="431800">
                    <a:schemeClr val="bg1">
                      <a:alpha val="33000"/>
                    </a:schemeClr>
                  </a:glow>
                  <a:outerShdw blurRad="50800" dist="63500" dir="5400000" algn="ctr" rotWithShape="0">
                    <a:srgbClr val="5D4037">
                      <a:alpha val="43000"/>
                    </a:srgbClr>
                  </a:outerShdw>
                </a:effectLst>
                <a:latin typeface="Papyrus" panose="03070502060502030205" pitchFamily="66" charset="0"/>
              </a:rPr>
              <a:t>O Caminho das Pirâmides: Conquista e Metamorfose 2025</a:t>
            </a:r>
          </a:p>
        </p:txBody>
      </p:sp>
    </p:spTree>
    <p:extLst>
      <p:ext uri="{BB962C8B-B14F-4D97-AF65-F5344CB8AC3E}">
        <p14:creationId xmlns:p14="http://schemas.microsoft.com/office/powerpoint/2010/main" val="1577596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08E53-C9FF-356F-5142-12FC4A24F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D4C4D-FCCC-E60D-90F0-7C08A61EC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02958"/>
            <a:ext cx="10515600" cy="1519541"/>
          </a:xfrm>
        </p:spPr>
        <p:txBody>
          <a:bodyPr anchor="ctr">
            <a:normAutofit/>
          </a:bodyPr>
          <a:lstStyle/>
          <a:p>
            <a:pPr algn="ctr"/>
            <a:r>
              <a:rPr lang="pt-BR" sz="4800" b="1" dirty="0">
                <a:latin typeface="Papyrus" panose="03070502060502030205" pitchFamily="66" charset="0"/>
              </a:rPr>
              <a:t>SOBRE O  E-BOOK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E7DBE0-5533-1A9E-A277-6F9FF9498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255" y="4550736"/>
            <a:ext cx="10037135" cy="1086647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3200" dirty="0"/>
              <a:t>	Oi, tudo bem? Se você está aqui, provavelmente também tem grandes sonhos para o futuro, assim como eu.</a:t>
            </a:r>
          </a:p>
          <a:p>
            <a:pPr marL="0" indent="0" algn="just">
              <a:buNone/>
            </a:pPr>
            <a:r>
              <a:rPr lang="pt-BR" sz="3200" dirty="0"/>
              <a:t>	Este e-book é um pedacinho da minha jornada — uma jovem de 24 anos, cheia de metas e determinada a transformar desejos em realidade em 2025.</a:t>
            </a:r>
          </a:p>
          <a:p>
            <a:pPr marL="0" indent="0" algn="just">
              <a:buNone/>
            </a:pPr>
            <a:r>
              <a:rPr lang="pt-BR" sz="3200" dirty="0"/>
              <a:t>	Meu objetivo é simples (mas ao mesmo tempo desafiador): viajar para o Egito, explorar a história fascinante das pirâmides e, enquanto isso, cuidar do meu corpo e da minha mente. </a:t>
            </a:r>
          </a:p>
          <a:p>
            <a:pPr marL="0" indent="0" algn="just">
              <a:buNone/>
            </a:pPr>
            <a:r>
              <a:rPr lang="pt-BR" sz="3200" dirty="0"/>
              <a:t>	Neste e-book, compartilho os passos que planejei para conquistar essas metas. É uma mistura de planejamento financeiro, dicas de organização, estratégias para manter a saúde em dia e aquele gás extra pra não perder o ritmo.</a:t>
            </a:r>
          </a:p>
          <a:p>
            <a:pPr marL="0" indent="0" algn="just">
              <a:buNone/>
            </a:pPr>
            <a:r>
              <a:rPr lang="pt-BR" sz="3200" dirty="0"/>
              <a:t>	Não é um guia universal, mas pode servir como base ou inspiração para quem também quer planejar sonhos e transformar desafios em realizações. É sobre foco, disciplina e acreditar que com organização e esforço, tudo é possível. Que tal se inspirar e criar seu próprio plano? ✨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CF50FE8-9CB6-CB49-64CA-BD73BFF8D9C3}"/>
              </a:ext>
            </a:extLst>
          </p:cNvPr>
          <p:cNvSpPr/>
          <p:nvPr/>
        </p:nvSpPr>
        <p:spPr>
          <a:xfrm>
            <a:off x="4043916" y="3752378"/>
            <a:ext cx="4104167" cy="106326"/>
          </a:xfrm>
          <a:prstGeom prst="rect">
            <a:avLst/>
          </a:prstGeom>
          <a:solidFill>
            <a:srgbClr val="E4C49B"/>
          </a:solidFill>
          <a:ln>
            <a:noFill/>
          </a:ln>
          <a:effectLst>
            <a:glow rad="228600">
              <a:srgbClr val="C2A377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5487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A3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F1FDD52B-D621-3FD3-2390-53F1A4082699}"/>
              </a:ext>
            </a:extLst>
          </p:cNvPr>
          <p:cNvSpPr/>
          <p:nvPr/>
        </p:nvSpPr>
        <p:spPr>
          <a:xfrm>
            <a:off x="1772093" y="7894085"/>
            <a:ext cx="8647814" cy="212651"/>
          </a:xfrm>
          <a:prstGeom prst="rect">
            <a:avLst/>
          </a:prstGeom>
          <a:solidFill>
            <a:srgbClr val="E4C49B"/>
          </a:solidFill>
          <a:ln>
            <a:noFill/>
          </a:ln>
          <a:effectLst>
            <a:glow rad="228600">
              <a:srgbClr val="C2A377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21DA545-7C3A-1BCD-F5DB-EF6BA8920F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5298252"/>
            <a:ext cx="10363200" cy="5659496"/>
          </a:xfrm>
        </p:spPr>
        <p:txBody>
          <a:bodyPr anchor="ctr">
            <a:normAutofit/>
          </a:bodyPr>
          <a:lstStyle/>
          <a:p>
            <a:r>
              <a:rPr lang="pt-BR" dirty="0">
                <a:latin typeface="Papyrus" panose="03070502060502030205" pitchFamily="66" charset="0"/>
              </a:rPr>
              <a:t>JANEIRO</a:t>
            </a:r>
          </a:p>
        </p:txBody>
      </p:sp>
    </p:spTree>
    <p:extLst>
      <p:ext uri="{BB962C8B-B14F-4D97-AF65-F5344CB8AC3E}">
        <p14:creationId xmlns:p14="http://schemas.microsoft.com/office/powerpoint/2010/main" val="1821163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EDC2D9-AE6A-F007-6F98-9707EC6DD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02958"/>
            <a:ext cx="10515600" cy="1519541"/>
          </a:xfrm>
        </p:spPr>
        <p:txBody>
          <a:bodyPr anchor="ctr">
            <a:normAutofit/>
          </a:bodyPr>
          <a:lstStyle/>
          <a:p>
            <a:pPr algn="ctr"/>
            <a:r>
              <a:rPr lang="pt-BR" sz="4800" b="1" dirty="0">
                <a:latin typeface="Papyrus" panose="03070502060502030205" pitchFamily="66" charset="0"/>
              </a:rPr>
              <a:t>JANEIRO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E91E60-EFF6-414B-278F-A74F4D28B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321" y="5208124"/>
            <a:ext cx="10515600" cy="8911913"/>
          </a:xfrm>
        </p:spPr>
        <p:txBody>
          <a:bodyPr>
            <a:normAutofit/>
          </a:bodyPr>
          <a:lstStyle/>
          <a:p>
            <a:r>
              <a:rPr lang="pt-BR" sz="3200" dirty="0"/>
              <a:t>1. Planejamento da viagem ao Egito:</a:t>
            </a:r>
          </a:p>
          <a:p>
            <a:pPr lvl="1"/>
            <a:r>
              <a:rPr lang="pt-BR" sz="2400" dirty="0"/>
              <a:t>Valor médio: R$13.000 para o grupo de turismo </a:t>
            </a:r>
            <a:r>
              <a:rPr lang="pt-BR" sz="2400" dirty="0" err="1"/>
              <a:t>all</a:t>
            </a:r>
            <a:r>
              <a:rPr lang="pt-BR" sz="2400" dirty="0"/>
              <a:t> inclusive</a:t>
            </a:r>
          </a:p>
          <a:p>
            <a:pPr lvl="1"/>
            <a:r>
              <a:rPr lang="pt-BR" sz="2400" dirty="0"/>
              <a:t>Passagens: R$7.000</a:t>
            </a:r>
          </a:p>
          <a:p>
            <a:pPr lvl="1"/>
            <a:r>
              <a:rPr lang="pt-BR" sz="2400" dirty="0"/>
              <a:t>Objetivo: guardar todo o valor que sobrar após o financiamento da construção, além de aumentar rendimentos.</a:t>
            </a:r>
          </a:p>
          <a:p>
            <a:pPr lvl="1"/>
            <a:endParaRPr lang="pt-BR" sz="2400" dirty="0"/>
          </a:p>
          <a:p>
            <a:pPr lvl="1"/>
            <a:endParaRPr lang="pt-BR" sz="2400" dirty="0"/>
          </a:p>
          <a:p>
            <a:r>
              <a:rPr lang="pt-BR" sz="3200" dirty="0"/>
              <a:t>Planejamento Profissional</a:t>
            </a:r>
          </a:p>
          <a:p>
            <a:pPr lvl="1"/>
            <a:r>
              <a:rPr lang="pt-BR" sz="2667" dirty="0"/>
              <a:t>Concluir </a:t>
            </a:r>
            <a:r>
              <a:rPr lang="pt-BR" sz="2667" dirty="0" err="1"/>
              <a:t>Bootcamp</a:t>
            </a:r>
            <a:r>
              <a:rPr lang="pt-BR" sz="2667" dirty="0"/>
              <a:t> de Inteligência Artificial antes do dia 17;</a:t>
            </a:r>
          </a:p>
          <a:p>
            <a:pPr lvl="1"/>
            <a:r>
              <a:rPr lang="pt-BR" sz="2667" dirty="0"/>
              <a:t>Continuar estudos para a certificação CPA-20</a:t>
            </a:r>
          </a:p>
          <a:p>
            <a:pPr lvl="1"/>
            <a:endParaRPr lang="pt-BR" sz="2667" dirty="0"/>
          </a:p>
          <a:p>
            <a:r>
              <a:rPr lang="pt-BR" sz="3200" dirty="0"/>
              <a:t>Planejamento Físico</a:t>
            </a:r>
          </a:p>
          <a:p>
            <a:pPr lvl="1"/>
            <a:r>
              <a:rPr lang="pt-BR" sz="2667" dirty="0"/>
              <a:t>Fazer teste de Bioimpedância para registrar minha gordura corporal e massa magra no mês atual;</a:t>
            </a:r>
          </a:p>
          <a:p>
            <a:pPr lvl="1"/>
            <a:endParaRPr lang="pt-BR" sz="2667" dirty="0"/>
          </a:p>
          <a:p>
            <a:r>
              <a:rPr lang="pt-BR" sz="3200" dirty="0"/>
              <a:t>Planejamento Pessoal:</a:t>
            </a:r>
          </a:p>
          <a:p>
            <a:pPr lvl="1"/>
            <a:r>
              <a:rPr lang="pt-BR" sz="2667" dirty="0"/>
              <a:t>Ouvir o </a:t>
            </a:r>
            <a:r>
              <a:rPr lang="pt-BR" sz="2667" dirty="0" err="1"/>
              <a:t>audiobook</a:t>
            </a:r>
            <a:r>
              <a:rPr lang="pt-BR" sz="2667" dirty="0"/>
              <a:t> “</a:t>
            </a:r>
            <a:r>
              <a:rPr lang="pt-BR" sz="2667" dirty="0" err="1"/>
              <a:t>Read</a:t>
            </a:r>
            <a:r>
              <a:rPr lang="pt-BR" sz="2667" dirty="0"/>
              <a:t> People Like a Book”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1149554-B2E4-79C1-331C-5311FF8E892B}"/>
              </a:ext>
            </a:extLst>
          </p:cNvPr>
          <p:cNvSpPr/>
          <p:nvPr/>
        </p:nvSpPr>
        <p:spPr>
          <a:xfrm>
            <a:off x="4043916" y="3752378"/>
            <a:ext cx="4104167" cy="106326"/>
          </a:xfrm>
          <a:prstGeom prst="rect">
            <a:avLst/>
          </a:prstGeom>
          <a:solidFill>
            <a:srgbClr val="E4C49B"/>
          </a:solidFill>
          <a:ln>
            <a:noFill/>
          </a:ln>
          <a:effectLst>
            <a:glow rad="228600">
              <a:srgbClr val="C2A377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8983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A37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A5C5EB-7F1A-E78C-3B9D-572695C7C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2678CF43-4C6B-7296-0866-8BE9A5418BD2}"/>
              </a:ext>
            </a:extLst>
          </p:cNvPr>
          <p:cNvSpPr/>
          <p:nvPr/>
        </p:nvSpPr>
        <p:spPr>
          <a:xfrm>
            <a:off x="1772093" y="7894085"/>
            <a:ext cx="8647814" cy="212651"/>
          </a:xfrm>
          <a:prstGeom prst="rect">
            <a:avLst/>
          </a:prstGeom>
          <a:solidFill>
            <a:srgbClr val="E4C49B"/>
          </a:solidFill>
          <a:ln>
            <a:noFill/>
          </a:ln>
          <a:effectLst>
            <a:glow rad="228600">
              <a:srgbClr val="C2A377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2F92E0B-539F-0A4A-2500-36C5A858A4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5298252"/>
            <a:ext cx="10363200" cy="5659496"/>
          </a:xfrm>
        </p:spPr>
        <p:txBody>
          <a:bodyPr anchor="ctr">
            <a:normAutofit/>
          </a:bodyPr>
          <a:lstStyle/>
          <a:p>
            <a:r>
              <a:rPr lang="pt-BR" dirty="0">
                <a:latin typeface="Papyrus" panose="03070502060502030205" pitchFamily="66" charset="0"/>
              </a:rPr>
              <a:t>FEVEREIRO</a:t>
            </a:r>
          </a:p>
        </p:txBody>
      </p:sp>
    </p:spTree>
    <p:extLst>
      <p:ext uri="{BB962C8B-B14F-4D97-AF65-F5344CB8AC3E}">
        <p14:creationId xmlns:p14="http://schemas.microsoft.com/office/powerpoint/2010/main" val="2364453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0A459-C271-8CDA-CFB4-79DFF322A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B9A23-DF20-2EDD-7E47-4D71E8A30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02958"/>
            <a:ext cx="10515600" cy="1519541"/>
          </a:xfrm>
        </p:spPr>
        <p:txBody>
          <a:bodyPr anchor="ctr">
            <a:normAutofit/>
          </a:bodyPr>
          <a:lstStyle/>
          <a:p>
            <a:pPr algn="ctr"/>
            <a:r>
              <a:rPr lang="pt-BR" sz="4800" b="1" dirty="0">
                <a:latin typeface="Papyrus" panose="03070502060502030205" pitchFamily="66" charset="0"/>
              </a:rPr>
              <a:t>FEVEREIRO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0DD607-B75E-D281-5EBF-3A812D9A0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321" y="5208124"/>
            <a:ext cx="10515600" cy="8911913"/>
          </a:xfrm>
        </p:spPr>
        <p:txBody>
          <a:bodyPr>
            <a:normAutofit/>
          </a:bodyPr>
          <a:lstStyle/>
          <a:p>
            <a:r>
              <a:rPr lang="pt-BR" sz="3200" dirty="0"/>
              <a:t>1. Planejamento da viagem ao Egito:</a:t>
            </a:r>
          </a:p>
          <a:p>
            <a:pPr lvl="1"/>
            <a:r>
              <a:rPr lang="pt-BR" sz="2400" dirty="0"/>
              <a:t>Valor médio: R$13.000 para o grupo de turismo </a:t>
            </a:r>
            <a:r>
              <a:rPr lang="pt-BR" sz="2400" dirty="0" err="1"/>
              <a:t>all</a:t>
            </a:r>
            <a:r>
              <a:rPr lang="pt-BR" sz="2400" dirty="0"/>
              <a:t> inclusive</a:t>
            </a:r>
          </a:p>
          <a:p>
            <a:pPr lvl="1"/>
            <a:r>
              <a:rPr lang="pt-BR" sz="2400" dirty="0"/>
              <a:t>Passagens: R$7.000</a:t>
            </a:r>
          </a:p>
          <a:p>
            <a:pPr lvl="1"/>
            <a:r>
              <a:rPr lang="pt-BR" sz="2400" dirty="0"/>
              <a:t>Objetivo: guardar todo o valor que sobrar após o financiamento da construção, além de aumentar rendimentos.</a:t>
            </a:r>
          </a:p>
          <a:p>
            <a:pPr lvl="1"/>
            <a:endParaRPr lang="pt-BR" sz="2400" dirty="0"/>
          </a:p>
          <a:p>
            <a:pPr lvl="1"/>
            <a:endParaRPr lang="pt-BR" sz="2400" dirty="0"/>
          </a:p>
          <a:p>
            <a:r>
              <a:rPr lang="pt-BR" sz="3200" dirty="0"/>
              <a:t>Planejamento Profissional</a:t>
            </a:r>
          </a:p>
          <a:p>
            <a:pPr lvl="1"/>
            <a:r>
              <a:rPr lang="pt-BR" sz="2667" dirty="0"/>
              <a:t>Fazer o exame para a certificação CPA-20</a:t>
            </a:r>
          </a:p>
          <a:p>
            <a:pPr lvl="1"/>
            <a:endParaRPr lang="pt-BR" sz="2667" dirty="0"/>
          </a:p>
          <a:p>
            <a:r>
              <a:rPr lang="pt-BR" sz="3200" dirty="0"/>
              <a:t>Planejamento Físico</a:t>
            </a:r>
          </a:p>
          <a:p>
            <a:pPr lvl="1"/>
            <a:r>
              <a:rPr lang="pt-BR" sz="2667" dirty="0"/>
              <a:t>Fazer teste de Bioimpedância para registrar minha gordura corporal e massa magra no mês atual;</a:t>
            </a:r>
          </a:p>
          <a:p>
            <a:pPr lvl="2"/>
            <a:r>
              <a:rPr lang="pt-BR" sz="2134" dirty="0"/>
              <a:t>Percentual de Janeiro: </a:t>
            </a:r>
          </a:p>
          <a:p>
            <a:pPr lvl="1"/>
            <a:endParaRPr lang="pt-BR" sz="2667" dirty="0"/>
          </a:p>
          <a:p>
            <a:r>
              <a:rPr lang="pt-BR" sz="3200" dirty="0"/>
              <a:t>Planejamento Pessoal:</a:t>
            </a:r>
          </a:p>
          <a:p>
            <a:pPr lvl="1"/>
            <a:r>
              <a:rPr lang="pt-BR" sz="2667" dirty="0"/>
              <a:t>Ouvir um </a:t>
            </a:r>
            <a:r>
              <a:rPr lang="pt-BR" sz="2667" dirty="0" err="1"/>
              <a:t>audiobook</a:t>
            </a:r>
            <a:r>
              <a:rPr lang="pt-BR" sz="2667" dirty="0"/>
              <a:t> em inglês</a:t>
            </a:r>
          </a:p>
          <a:p>
            <a:pPr lvl="1"/>
            <a:r>
              <a:rPr lang="pt-BR" sz="2667" dirty="0"/>
              <a:t>Iniciar estudos de francês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2A3094D-72CF-AD16-43F3-54DAEF39A758}"/>
              </a:ext>
            </a:extLst>
          </p:cNvPr>
          <p:cNvSpPr/>
          <p:nvPr/>
        </p:nvSpPr>
        <p:spPr>
          <a:xfrm>
            <a:off x="4043916" y="3752378"/>
            <a:ext cx="4104167" cy="106326"/>
          </a:xfrm>
          <a:prstGeom prst="rect">
            <a:avLst/>
          </a:prstGeom>
          <a:solidFill>
            <a:srgbClr val="E4C49B"/>
          </a:solidFill>
          <a:ln>
            <a:noFill/>
          </a:ln>
          <a:effectLst>
            <a:glow rad="228600">
              <a:srgbClr val="C2A377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7487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B3BF8DB-C069-07F9-7A46-6E8EEAD2FFD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</a:blip>
          <a:stretch>
            <a:fillRect/>
          </a:stretch>
        </p:blipFill>
        <p:spPr>
          <a:xfrm>
            <a:off x="-318977" y="0"/>
            <a:ext cx="16256000" cy="16256000"/>
          </a:xfrm>
          <a:prstGeom prst="rect">
            <a:avLst/>
          </a:prstGeom>
          <a:solidFill>
            <a:srgbClr val="C9A46A"/>
          </a:solidFill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D91B8FC-DD65-A63A-B400-3BB34AE20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7" y="4742122"/>
            <a:ext cx="10143460" cy="7931888"/>
          </a:xfrm>
        </p:spPr>
        <p:txBody>
          <a:bodyPr anchor="b">
            <a:normAutofit/>
          </a:bodyPr>
          <a:lstStyle/>
          <a:p>
            <a:r>
              <a:rPr lang="pt-BR" sz="4000" dirty="0">
                <a:solidFill>
                  <a:schemeClr val="bg1">
                    <a:lumMod val="95000"/>
                  </a:schemeClr>
                </a:solidFill>
              </a:rPr>
              <a:t>Com as metas de janeiro e fevereiro traçadas, agora é hora de focar no presente e ajustar o rumo para os próximos passos, mês a mês.</a:t>
            </a:r>
            <a:br>
              <a:rPr lang="pt-BR" sz="4000" dirty="0">
                <a:solidFill>
                  <a:schemeClr val="bg1">
                    <a:lumMod val="95000"/>
                  </a:schemeClr>
                </a:solidFill>
              </a:rPr>
            </a:br>
            <a:br>
              <a:rPr lang="pt-BR" sz="40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pt-BR" sz="4000" dirty="0">
                <a:solidFill>
                  <a:schemeClr val="bg1">
                    <a:lumMod val="95000"/>
                  </a:schemeClr>
                </a:solidFill>
              </a:rPr>
              <a:t>O e-book será atualizado ao longo do ano de 2025. Acompanhe essa jornada.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C54AB2-9384-BF1B-674A-2F02470C5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29190"/>
            <a:ext cx="10515600" cy="1712499"/>
          </a:xfrm>
        </p:spPr>
        <p:txBody>
          <a:bodyPr>
            <a:normAutofit lnSpcReduction="10000"/>
          </a:bodyPr>
          <a:lstStyle/>
          <a:p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Imagem criada por /www.midjourney.com” com o prompt “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close up of a beautiful blonde woman at a dining table with a large group at a projection mapped table themed around space travel, plain black walls in the background, purple lighting, editorial photography”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utilizada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no e-book para fins de testes e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não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criada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pela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autora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devido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à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plataforma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não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possuir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recursos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gratuitos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para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criação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de imagens.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Disponível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em</a:t>
            </a:r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 &lt;https://www.midjourney.com/jobs/6456de1b-1324-46ee-88be-cac6eca7da3c?index=0&gt;</a:t>
            </a: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4919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</TotalTime>
  <Words>536</Words>
  <Application>Microsoft Office PowerPoint</Application>
  <PresentationFormat>Personalizar</PresentationFormat>
  <Paragraphs>46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Papyrus</vt:lpstr>
      <vt:lpstr>Tema do Office</vt:lpstr>
      <vt:lpstr>Apresentação do PowerPoint</vt:lpstr>
      <vt:lpstr>SOBRE O  E-BOOK</vt:lpstr>
      <vt:lpstr>JANEIRO</vt:lpstr>
      <vt:lpstr>JANEIRO</vt:lpstr>
      <vt:lpstr>FEVEREIRO</vt:lpstr>
      <vt:lpstr>FEVEREIRO</vt:lpstr>
      <vt:lpstr>Com as metas de janeiro e fevereiro traçadas, agora é hora de focar no presente e ajustar o rumo para os próximos passos, mês a mês.  O e-book será atualizado ao longo do ano de 2025. Acompanhe essa jornada.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karengiovannafm@gmail.com</dc:creator>
  <cp:lastModifiedBy>karengiovannafm@gmail.com</cp:lastModifiedBy>
  <cp:revision>1</cp:revision>
  <dcterms:created xsi:type="dcterms:W3CDTF">2025-01-11T14:06:37Z</dcterms:created>
  <dcterms:modified xsi:type="dcterms:W3CDTF">2025-01-11T16:46:58Z</dcterms:modified>
</cp:coreProperties>
</file>

<file path=docProps/thumbnail.jpeg>
</file>